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2FFB3D-56B5-4444-B7A5-1AB381D4960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A00"/>
    <a:srgbClr val="C99700"/>
    <a:srgbClr val="002855"/>
    <a:srgbClr val="4D688C"/>
    <a:srgbClr val="ECD47F"/>
    <a:srgbClr val="F8EECC"/>
    <a:srgbClr val="F8EE00"/>
    <a:srgbClr val="ECD400"/>
    <a:srgbClr val="FFC305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7"/>
    <p:restoredTop sz="94612"/>
  </p:normalViewPr>
  <p:slideViewPr>
    <p:cSldViewPr>
      <p:cViewPr varScale="1">
        <p:scale>
          <a:sx n="207" d="100"/>
          <a:sy n="207" d="100"/>
        </p:scale>
        <p:origin x="137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2FEDD-B18D-4F08-B90A-F02966C56EEE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97F78-A2D2-4017-94F3-8344B8CF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AB784-4AF1-413D-AB7B-F5436CAD37BA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B61EE-8620-4879-91C8-A7D2C140D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DA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752600"/>
            <a:ext cx="9144000" cy="1981200"/>
          </a:xfrm>
          <a:prstGeom prst="rect">
            <a:avLst/>
          </a:prstGeom>
          <a:solidFill>
            <a:srgbClr val="00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981200"/>
            <a:ext cx="7772400" cy="1470025"/>
          </a:xfrm>
        </p:spPr>
        <p:txBody>
          <a:bodyPr>
            <a:noAutofit/>
          </a:bodyPr>
          <a:lstStyle>
            <a:lvl1pPr algn="l">
              <a:defRPr sz="4000" b="0" i="0" cap="none" spc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191000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2286000"/>
          </a:xfrm>
        </p:spPr>
        <p:txBody>
          <a:bodyPr/>
          <a:lstStyle>
            <a:lvl1pPr>
              <a:defRPr sz="2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a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419600"/>
            <a:ext cx="822960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Source Sans Pro" pitchFamily="34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Source Sans Pro Light" pitchFamily="34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Notes on MFP reservoir model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114800"/>
            <a:ext cx="6400800" cy="1752600"/>
          </a:xfrm>
        </p:spPr>
        <p:txBody>
          <a:bodyPr/>
          <a:lstStyle/>
          <a:p>
            <a:r>
              <a:rPr lang="en-US" dirty="0" smtClean="0"/>
              <a:t>July 2017</a:t>
            </a:r>
          </a:p>
        </p:txBody>
      </p:sp>
    </p:spTree>
    <p:extLst>
      <p:ext uri="{BB962C8B-B14F-4D97-AF65-F5344CB8AC3E}">
        <p14:creationId xmlns:p14="http://schemas.microsoft.com/office/powerpoint/2010/main" val="5968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hydropower calculations w/USGS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618" y="1066800"/>
            <a:ext cx="8229600" cy="1295400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Assumption: constant hydraulic head. Data from: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>
                <a:hlinkClick r:id="rId2" invalidUrl="http://relicensing.pcwa.net/var/www/html/public_html/documents/Resource_Agencies_PMEs//USFS - August 5, 2011/04_Enclosure III/FS_lit cited_2/20110805-5082(26145358).pdf"/>
              </a:rPr>
              <a:t>http://relicensing.pcwa.net/var/www/html/public_html/documents/Resource_Agencies_PMEs//USFS%20-%20August%205,%202011/04_Enclosure%20III/FS_lit%20cited_2/20110805-5082(26145358).</a:t>
            </a:r>
            <a:r>
              <a:rPr lang="en-US" sz="1400" dirty="0" smtClean="0">
                <a:hlinkClick r:id="rId3" invalidUrl="http://relicensing.pcwa.net/var/www/html/public_html/documents/Resource_Agencies_PMEs//USFS - August 5, 2011/04_Enclosure III/FS_lit cited_2/20110805-5082(26145358).pdf"/>
              </a:rPr>
              <a:t>pdf</a:t>
            </a:r>
            <a:endParaRPr lang="en-US" sz="1400" dirty="0" smtClean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362200"/>
            <a:ext cx="7975600" cy="21336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26059" y="4626706"/>
            <a:ext cx="6997557" cy="2209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 smtClean="0"/>
              <a:t>Important: calibrated 80% efficiency to account for turbine losses and tunnel head losses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This is as good as it gets---but a concern is that the effect of </a:t>
            </a:r>
            <a:r>
              <a:rPr lang="en-US" smtClean="0"/>
              <a:t>the vegetation &amp; ecosystem </a:t>
            </a:r>
            <a:r>
              <a:rPr lang="en-US" dirty="0" smtClean="0"/>
              <a:t>scenarios will be within this error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8800" y="2368193"/>
            <a:ext cx="2819400" cy="1975207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229600" cy="1143000"/>
          </a:xfrm>
        </p:spPr>
        <p:txBody>
          <a:bodyPr/>
          <a:lstStyle/>
          <a:p>
            <a:r>
              <a:rPr lang="en-US" dirty="0" smtClean="0"/>
              <a:t>First: year-round instream flow </a:t>
            </a:r>
            <a:r>
              <a:rPr lang="en-US" dirty="0" err="1" smtClean="0"/>
              <a:t>reqs</a:t>
            </a:r>
            <a:r>
              <a:rPr lang="en-US" dirty="0" smtClean="0"/>
              <a:t>. in the bypass regions (from Kristen) we are not changing these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981200"/>
            <a:ext cx="4103244" cy="25908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712844" y="1981200"/>
            <a:ext cx="3924300" cy="258632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914400" y="4700578"/>
            <a:ext cx="7029410" cy="15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657600"/>
          </a:xfrm>
        </p:spPr>
        <p:txBody>
          <a:bodyPr/>
          <a:lstStyle/>
          <a:p>
            <a:r>
              <a:rPr lang="en-US" dirty="0" smtClean="0"/>
              <a:t>Second, add pulse flows. 4 scenarios: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No pulse (only instream flows)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FERC proposed (“FERC”)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+1 day/step, +10% </a:t>
            </a:r>
            <a:r>
              <a:rPr lang="en-US" sz="2000" dirty="0" err="1" smtClean="0"/>
              <a:t>cfs</a:t>
            </a:r>
            <a:r>
              <a:rPr lang="en-US" sz="2000" dirty="0" smtClean="0"/>
              <a:t>/day (“increase”)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Same, plus a &lt;20% restriction on </a:t>
            </a:r>
            <a:r>
              <a:rPr lang="en-US" sz="2000" dirty="0" err="1" smtClean="0"/>
              <a:t>rampdown</a:t>
            </a:r>
            <a:r>
              <a:rPr lang="en-US" sz="2000" dirty="0" smtClean="0"/>
              <a:t> (“</a:t>
            </a:r>
            <a:r>
              <a:rPr lang="en-US" sz="2000" dirty="0" err="1" smtClean="0"/>
              <a:t>increase_rampdown</a:t>
            </a:r>
            <a:r>
              <a:rPr lang="en-US" sz="2000" dirty="0" smtClean="0"/>
              <a:t>”)</a:t>
            </a:r>
          </a:p>
          <a:p>
            <a:pPr marL="0" indent="0"/>
            <a:r>
              <a:rPr lang="en-US" sz="2000" dirty="0" smtClean="0"/>
              <a:t>** I added Wet-year pulse flows to all WYTs for maximum effect, but in Kristen’s </a:t>
            </a:r>
            <a:r>
              <a:rPr lang="en-US" sz="2000" dirty="0" err="1" smtClean="0"/>
              <a:t>writeup</a:t>
            </a:r>
            <a:r>
              <a:rPr lang="en-US" sz="2000" dirty="0" smtClean="0"/>
              <a:t> they are only applied in Wet and Above Normal years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757248"/>
            <a:ext cx="4267200" cy="3100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54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balance using instream flows (no pulse)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524000"/>
          </a:xfrm>
        </p:spPr>
        <p:txBody>
          <a:bodyPr/>
          <a:lstStyle/>
          <a:p>
            <a:r>
              <a:rPr lang="en-US" dirty="0" smtClean="0"/>
              <a:t>Historically they may not have followed the new FERC rules exactly. This is pretty good. (Still using USGS observed hydropower releases)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9144000" cy="35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historical release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335" y="9906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*Need this to test changes in other scenarios</a:t>
            </a:r>
          </a:p>
          <a:p>
            <a:r>
              <a:rPr lang="en-US" sz="2400" dirty="0" smtClean="0"/>
              <a:t>Try to fit R^2 of storage or release </a:t>
            </a:r>
            <a:r>
              <a:rPr lang="en-US" sz="2400" dirty="0" err="1" smtClean="0"/>
              <a:t>timeseries</a:t>
            </a:r>
            <a:r>
              <a:rPr lang="en-US" sz="2400" dirty="0" smtClean="0"/>
              <a:t>?</a:t>
            </a:r>
          </a:p>
          <a:p>
            <a:r>
              <a:rPr lang="en-US" sz="2400" dirty="0" smtClean="0"/>
              <a:t>Release is much harder to fit</a:t>
            </a:r>
            <a:r>
              <a:rPr lang="is-IS" sz="2400" dirty="0" smtClean="0"/>
              <a:t>… in reality the operations of the two reservoirs are not perfectly correlated</a:t>
            </a:r>
          </a:p>
          <a:p>
            <a:endParaRPr lang="is-IS" sz="2400" dirty="0"/>
          </a:p>
          <a:p>
            <a:r>
              <a:rPr lang="is-IS" sz="2400" dirty="0" smtClean="0"/>
              <a:t>Indicators: storage, day of year</a:t>
            </a:r>
          </a:p>
          <a:p>
            <a:r>
              <a:rPr lang="is-IS" sz="2400" dirty="0" smtClean="0"/>
              <a:t>Action: % of combined hydro release activated (0-1)</a:t>
            </a:r>
          </a:p>
          <a:p>
            <a:r>
              <a:rPr lang="is-IS" sz="2400" dirty="0" smtClean="0"/>
              <a:t>Objective: Fit R^2 (later, maximize combined power)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Fitting storage, can get R^2 ~ 0.91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Fitting release, only R^2 ~ 0.40  (more flashy)</a:t>
            </a:r>
          </a:p>
          <a:p>
            <a:pPr marL="0" indent="0"/>
            <a:r>
              <a:rPr lang="en-US" sz="2400" dirty="0" smtClean="0"/>
              <a:t>Eventually switched to RMSE on storage instead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Fit: HHL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54951"/>
            <a:ext cx="5029200" cy="1864849"/>
          </a:xfrm>
        </p:spPr>
        <p:txBody>
          <a:bodyPr/>
          <a:lstStyle/>
          <a:p>
            <a:r>
              <a:rPr lang="en-US" dirty="0" smtClean="0"/>
              <a:t>Storage (left) is much easier to fit than release (right)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3045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891962"/>
            <a:ext cx="2889079" cy="28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6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Fit: FMD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54951"/>
            <a:ext cx="5029200" cy="1864849"/>
          </a:xfrm>
        </p:spPr>
        <p:txBody>
          <a:bodyPr/>
          <a:lstStyle/>
          <a:p>
            <a:r>
              <a:rPr lang="en-US" dirty="0" smtClean="0"/>
              <a:t>Not as good as HHL. But this was the policy that minimized RMSE (storage) after 25,000 function evaluations.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4267200"/>
            <a:ext cx="2508079" cy="247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529"/>
            <a:ext cx="9144000" cy="29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2438400" cy="2925762"/>
          </a:xfrm>
        </p:spPr>
        <p:txBody>
          <a:bodyPr>
            <a:normAutofit/>
          </a:bodyPr>
          <a:lstStyle/>
          <a:p>
            <a:r>
              <a:rPr lang="en-US" dirty="0" smtClean="0"/>
              <a:t>Results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(simulate other scenarios with the best-fit policy)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52400"/>
            <a:ext cx="58039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8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</a:t>
            </a:r>
            <a:r>
              <a:rPr lang="en-US" dirty="0" err="1" smtClean="0"/>
              <a:t>reoptimize</a:t>
            </a:r>
            <a:r>
              <a:rPr lang="en-US" dirty="0" smtClean="0"/>
              <a:t> in each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733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How do the benefits change if the release policy is revised to take into account the new hydrology and environmental requirements in each scenario?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This will take some computing time.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" y="0"/>
            <a:ext cx="9144000" cy="6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0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2-reservoir model (</a:t>
            </a:r>
            <a:r>
              <a:rPr lang="en-US" dirty="0" smtClean="0">
                <a:hlinkClick r:id="rId2" invalidUrl="http://relicensing.pcwa.net/var/www/html/public_html/documents/Resource_Agencies_PMEs//USFS - August 5, 2011/04_Enclosure III/FS_lit cited_2/20110805-5082(26145358).pdf"/>
              </a:rPr>
              <a:t>source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50595"/>
            <a:ext cx="8001000" cy="580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62933"/>
            <a:ext cx="2675904" cy="40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9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FMD inflow from Duncan Creek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49"/>
            <a:ext cx="9144000" cy="2477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4287275"/>
            <a:ext cx="6540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FMD inflow from MF American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90040"/>
            <a:ext cx="8229600" cy="164875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Most of FMD is coming from here, but Duncan Creek is not negligible. Watch out for missing data periods.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Ignoring evaporation for now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" y="5486400"/>
            <a:ext cx="9144000" cy="6868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347"/>
            <a:ext cx="9144000" cy="27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9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Releases from FMD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219700"/>
            <a:ext cx="8229600" cy="1203271"/>
          </a:xfrm>
        </p:spPr>
        <p:txBody>
          <a:bodyPr/>
          <a:lstStyle/>
          <a:p>
            <a:r>
              <a:rPr lang="en-US" dirty="0" smtClean="0"/>
              <a:t>Green = French Meadows </a:t>
            </a:r>
            <a:r>
              <a:rPr lang="en-US" dirty="0" err="1" smtClean="0"/>
              <a:t>Powerplant</a:t>
            </a:r>
            <a:r>
              <a:rPr lang="en-US" dirty="0" smtClean="0"/>
              <a:t>. Blue = into American River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14400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0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HHL Outflows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800600"/>
            <a:ext cx="7724601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14400"/>
            <a:ext cx="6273800" cy="37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87" y="1066800"/>
            <a:ext cx="8229600" cy="2915818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Missing WY 2008 for two powerhouse flows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This would not matter, except these are needed to calculate both reservoir inflows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Once we have </a:t>
            </a:r>
            <a:r>
              <a:rPr lang="en-US" dirty="0" err="1" smtClean="0"/>
              <a:t>RHESSys</a:t>
            </a:r>
            <a:r>
              <a:rPr lang="en-US" dirty="0" smtClean="0"/>
              <a:t> inflows to FMD/HHL, then we can have as long of a model run as we want. But for the historical period we should start 10/1/2009.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" y="4022768"/>
            <a:ext cx="9144000" cy="28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7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mass balance (when cheating using USGS gages)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51"/>
            <a:ext cx="9144000" cy="35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1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586</Words>
  <Application>Microsoft Macintosh PowerPoint</Application>
  <PresentationFormat>On-screen Show (4:3)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Source Sans Pro</vt:lpstr>
      <vt:lpstr>Source Sans Pro Light</vt:lpstr>
      <vt:lpstr>Office Theme</vt:lpstr>
      <vt:lpstr>Notes on MFP reservoir model</vt:lpstr>
      <vt:lpstr>PowerPoint Presentation</vt:lpstr>
      <vt:lpstr>Simplified 2-reservoir model (source)</vt:lpstr>
      <vt:lpstr>FMD inflow from Duncan Creek</vt:lpstr>
      <vt:lpstr>FMD inflow from MF American</vt:lpstr>
      <vt:lpstr>Releases from FMD</vt:lpstr>
      <vt:lpstr>HHL Outflows</vt:lpstr>
      <vt:lpstr>Missing data</vt:lpstr>
      <vt:lpstr>Matching mass balance (when cheating using USGS gages)</vt:lpstr>
      <vt:lpstr>Check hydropower calculations w/USGS flows</vt:lpstr>
      <vt:lpstr>Environmental flows</vt:lpstr>
      <vt:lpstr>Environmental flows</vt:lpstr>
      <vt:lpstr>Mass balance using instream flows (no pulse)</vt:lpstr>
      <vt:lpstr>Fit historical release policy</vt:lpstr>
      <vt:lpstr>Fit: HHL</vt:lpstr>
      <vt:lpstr>Fit: FMD</vt:lpstr>
      <vt:lpstr>Results (simulate other scenarios with the best-fit policy)</vt:lpstr>
      <vt:lpstr>Next step: reoptimize in each scenario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 Herman</dc:creator>
  <cp:lastModifiedBy>Jonathan D Herman</cp:lastModifiedBy>
  <cp:revision>269</cp:revision>
  <dcterms:created xsi:type="dcterms:W3CDTF">2006-08-16T00:00:00Z</dcterms:created>
  <dcterms:modified xsi:type="dcterms:W3CDTF">2017-07-31T19:02:05Z</dcterms:modified>
</cp:coreProperties>
</file>